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75" r:id="rId6"/>
    <p:sldId id="260" r:id="rId7"/>
    <p:sldId id="279" r:id="rId8"/>
    <p:sldId id="261" r:id="rId9"/>
    <p:sldId id="295" r:id="rId10"/>
    <p:sldId id="262" r:id="rId11"/>
    <p:sldId id="298" r:id="rId12"/>
    <p:sldId id="314" r:id="rId13"/>
    <p:sldId id="391" r:id="rId14"/>
    <p:sldId id="263" r:id="rId15"/>
    <p:sldId id="299" r:id="rId16"/>
    <p:sldId id="378" r:id="rId17"/>
    <p:sldId id="390" r:id="rId18"/>
    <p:sldId id="337" r:id="rId19"/>
    <p:sldId id="377" r:id="rId20"/>
    <p:sldId id="342" r:id="rId21"/>
    <p:sldId id="264" r:id="rId22"/>
    <p:sldId id="267" r:id="rId23"/>
    <p:sldId id="392" r:id="rId24"/>
    <p:sldId id="266" r:id="rId25"/>
    <p:sldId id="308" r:id="rId26"/>
    <p:sldId id="300" r:id="rId27"/>
    <p:sldId id="301" r:id="rId28"/>
    <p:sldId id="274" r:id="rId29"/>
    <p:sldId id="265" r:id="rId30"/>
    <p:sldId id="268" r:id="rId31"/>
    <p:sldId id="384" r:id="rId32"/>
    <p:sldId id="278" r:id="rId33"/>
    <p:sldId id="388" r:id="rId34"/>
    <p:sldId id="389" r:id="rId35"/>
    <p:sldId id="307" r:id="rId36"/>
    <p:sldId id="283" r:id="rId37"/>
    <p:sldId id="286" r:id="rId38"/>
    <p:sldId id="284" r:id="rId39"/>
    <p:sldId id="285" r:id="rId40"/>
    <p:sldId id="306" r:id="rId41"/>
    <p:sldId id="305" r:id="rId42"/>
    <p:sldId id="290" r:id="rId43"/>
    <p:sldId id="386" r:id="rId44"/>
    <p:sldId id="29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813" autoAdjust="0"/>
  </p:normalViewPr>
  <p:slideViewPr>
    <p:cSldViewPr>
      <p:cViewPr varScale="1">
        <p:scale>
          <a:sx n="59" d="100"/>
          <a:sy n="59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2744E745-69E4-4343-BEB9-2024313D1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4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0836C-EE7E-4E29-8D0F-F995867F01A1}" type="slidenum">
              <a:rPr lang="en-US"/>
              <a:pPr/>
              <a:t>18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pPr marL="228600" indent="-228600"/>
            <a:r>
              <a:rPr lang="en-US" altLang="ja-JP"/>
              <a:t>With obesity comes a whole series of health conditions and diseases, including Type 2 diabetes, hypertension, heart disease, stroke, breast cancer, colon cancer, arthritis, gallbladder disease, physical disability, sleep disturbances, and breathing problems.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AE44-8281-464D-8E44-02EF8E163A09}" type="slidenum">
              <a:rPr lang="en-US"/>
              <a:pPr/>
              <a:t>20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28600" indent="-228600"/>
            <a:r>
              <a:rPr lang="en-US" altLang="ja-JP"/>
              <a:t>Americans</a:t>
            </a:r>
            <a:r>
              <a:rPr lang="en-US" altLang="ja-JP">
                <a:latin typeface="Times New Roman"/>
              </a:rPr>
              <a:t>’</a:t>
            </a:r>
            <a:r>
              <a:rPr lang="en-US" altLang="ja-JP"/>
              <a:t> food practices are shifting dramatically: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Reduced frequency of family meals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Increased fast food consumption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Increased portion size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Increased consumption of soft drinks </a:t>
            </a:r>
            <a:r>
              <a:rPr lang="en-US" altLang="ja-JP">
                <a:latin typeface="Times New Roman"/>
              </a:rPr>
              <a:t>–</a:t>
            </a:r>
            <a:r>
              <a:rPr lang="en-US" altLang="ja-JP"/>
              <a:t> from 27 to 44 gallons per year from 1972 to 1992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Restrained eating, meal skipping</a:t>
            </a:r>
          </a:p>
          <a:p>
            <a:pPr marL="1143000" lvl="2" indent="-228600">
              <a:buFontTx/>
              <a:buChar char="•"/>
            </a:pPr>
            <a:r>
              <a:rPr lang="en-US" altLang="ja-JP"/>
              <a:t>Increased food products in supermarkets </a:t>
            </a:r>
            <a:r>
              <a:rPr lang="en-US" altLang="ja-JP">
                <a:latin typeface="Times New Roman"/>
              </a:rPr>
              <a:t>–</a:t>
            </a:r>
            <a:r>
              <a:rPr lang="en-US" altLang="ja-JP"/>
              <a:t> about 30,000 now</a:t>
            </a:r>
          </a:p>
          <a:p>
            <a:pPr marL="228600" indent="-228600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AB94B-9B13-4427-8BD5-4436C7072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E959-B2BF-4A99-A5F7-6D86AA014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113D-53FD-4CAE-A98B-94006E1C7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0A8FD3-609F-4384-8C6D-B731E72DC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61145-3655-4DC5-A547-62BE3CED6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2E3E-2E69-435D-9613-3D4C4D55F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50AB5-4A1B-446A-BE77-69BAAE17F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27DD-9F1A-4D37-94F6-6A8446D91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80BB1-6ED1-429C-B6D6-8B8267A45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91A9-417A-403B-AE70-9307BDF1C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F757-54D4-4A16-9F9F-80621207B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E4D7B-A398-4BFE-B4B2-BD58E72F9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625B-8A28-4EB0-BAF6-F81655AF9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552A7E-9021-4EF1-87E0-DB543E5C1F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cer.org/Treatment/TreatmentsandSideEffects/TreatmentTypes/photodynamic-therapy" TargetMode="External"/><Relationship Id="rId3" Type="http://schemas.openxmlformats.org/officeDocument/2006/relationships/hyperlink" Target="http://www.cancer.org/Treatment/TreatmentsandSideEffects/TreatmentTypes/Radiation/index" TargetMode="External"/><Relationship Id="rId7" Type="http://schemas.openxmlformats.org/officeDocument/2006/relationships/hyperlink" Target="http://www.cancer.org/Treatment/TreatmentsandSideEffects/TreatmentTypes/hyperthermia" TargetMode="External"/><Relationship Id="rId2" Type="http://schemas.openxmlformats.org/officeDocument/2006/relationships/hyperlink" Target="http://www.cancer.org/Treatment/TreatmentsandSideEffects/TreatmentTypes/Chemotherapy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cer.org/Treatment/TreatmentsandSideEffects/TreatmentTypes/BoneMarrowandPeripheralBloodStemCellTransplant/index" TargetMode="External"/><Relationship Id="rId5" Type="http://schemas.openxmlformats.org/officeDocument/2006/relationships/hyperlink" Target="http://www.cancer.org/Treatment/TreatmentsandSideEffects/TreatmentTypes/Immunotherapy/index" TargetMode="External"/><Relationship Id="rId10" Type="http://schemas.openxmlformats.org/officeDocument/2006/relationships/hyperlink" Target="http://www.cancer.org/Treatment/TreatmentsandSideEffects/TreatmentTypes/lasers-in-cancer-treatment" TargetMode="External"/><Relationship Id="rId4" Type="http://schemas.openxmlformats.org/officeDocument/2006/relationships/hyperlink" Target="http://www.cancer.org/Treatment/TreatmentsandSideEffects/TreatmentTypes/TargetedTherapy/index" TargetMode="External"/><Relationship Id="rId9" Type="http://schemas.openxmlformats.org/officeDocument/2006/relationships/hyperlink" Target="http://www.cancer.org/Treatment/TreatmentsandSideEffects/TreatmentTypes/BloodProductDonationandTransfusion/index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cer.org/Treatment/TreatmentsandSideEffects/TreatmentTypes/hyperthermia" TargetMode="External"/><Relationship Id="rId3" Type="http://schemas.openxmlformats.org/officeDocument/2006/relationships/hyperlink" Target="http://www.cancer.org/Treatment/TreatmentsandSideEffects/TreatmentTypes/Chemotherapy/index" TargetMode="External"/><Relationship Id="rId7" Type="http://schemas.openxmlformats.org/officeDocument/2006/relationships/hyperlink" Target="http://www.cancer.org/Treatment/TreatmentsandSideEffects/TreatmentTypes/BoneMarrowandPeripheralBloodStemCellTransplant/index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://www.cancer.org/Treatment/TreatmentsandSideEffects/TreatmentTypes/Surgery/inde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ancer.org/Treatment/TreatmentsandSideEffects/TreatmentTypes/Immunotherapy/index" TargetMode="External"/><Relationship Id="rId11" Type="http://schemas.openxmlformats.org/officeDocument/2006/relationships/hyperlink" Target="http://www.cancer.org/Treatment/TreatmentsandSideEffects/TreatmentTypes/lasers-in-cancer-treatment" TargetMode="External"/><Relationship Id="rId5" Type="http://schemas.openxmlformats.org/officeDocument/2006/relationships/hyperlink" Target="http://www.cancer.org/Treatment/TreatmentsandSideEffects/TreatmentTypes/TargetedTherapy/index" TargetMode="External"/><Relationship Id="rId10" Type="http://schemas.openxmlformats.org/officeDocument/2006/relationships/hyperlink" Target="http://www.cancer.org/Treatment/TreatmentsandSideEffects/TreatmentTypes/BloodProductDonationandTransfusion/index" TargetMode="External"/><Relationship Id="rId4" Type="http://schemas.openxmlformats.org/officeDocument/2006/relationships/hyperlink" Target="http://www.cancer.org/Treatment/TreatmentsandSideEffects/TreatmentTypes/Radiation/index" TargetMode="External"/><Relationship Id="rId9" Type="http://schemas.openxmlformats.org/officeDocument/2006/relationships/hyperlink" Target="http://www.cancer.org/Treatment/TreatmentsandSideEffects/TreatmentTypes/photodynamic-therapy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467600" cy="1371600"/>
          </a:xfrm>
        </p:spPr>
        <p:txBody>
          <a:bodyPr/>
          <a:lstStyle/>
          <a:p>
            <a:r>
              <a:rPr lang="en-US" sz="6000"/>
              <a:t>Lifestyle Disease’s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895600"/>
          </a:xfrm>
        </p:spPr>
        <p:txBody>
          <a:bodyPr/>
          <a:lstStyle/>
          <a:p>
            <a:endParaRPr lang="en-US"/>
          </a:p>
        </p:txBody>
      </p:sp>
      <p:pic>
        <p:nvPicPr>
          <p:cNvPr id="2057" name="Picture 9" descr="frui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7600" y="1143000"/>
            <a:ext cx="128016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z="8000"/>
              <a:t>Stroke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r>
              <a:rPr lang="en-US" sz="4400"/>
              <a:t>Clot/blockage in the vessels that feed the brain vital nutrients and oxygen.</a:t>
            </a:r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strok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371600"/>
          </a:xfrm>
        </p:spPr>
        <p:txBody>
          <a:bodyPr/>
          <a:lstStyle/>
          <a:p>
            <a:r>
              <a:rPr lang="en-US"/>
              <a:t>STROKE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 died of massive stroke at age 45 on 4/6/06: </a:t>
            </a:r>
            <a:br>
              <a:rPr lang="en-US" sz="4000"/>
            </a:br>
            <a:r>
              <a:rPr lang="en-US" sz="2000" b="1"/>
              <a:t>Heredity, weight gain , &amp; stress probably played a significant role.</a:t>
            </a:r>
          </a:p>
        </p:txBody>
      </p:sp>
      <p:pic>
        <p:nvPicPr>
          <p:cNvPr id="83973" name="Picture 5" descr="kirby_puckett_pic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953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F.A.S.T</a:t>
            </a:r>
            <a:br>
              <a:rPr lang="en-US" sz="2800" dirty="0" smtClean="0"/>
            </a:br>
            <a:r>
              <a:rPr lang="en-US" sz="2800" dirty="0" smtClean="0"/>
              <a:t>Time: 2-3 hour window to get clot bursting drug to stand the best chance of full recovery.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74420"/>
            <a:ext cx="8001000" cy="4297780"/>
          </a:xfrm>
        </p:spPr>
      </p:pic>
    </p:spTree>
    <p:extLst>
      <p:ext uri="{BB962C8B-B14F-4D97-AF65-F5344CB8AC3E}">
        <p14:creationId xmlns:p14="http://schemas.microsoft.com/office/powerpoint/2010/main" val="14165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8000"/>
              <a:t>Embolism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/>
          <a:lstStyle/>
          <a:p>
            <a:r>
              <a:rPr lang="en-US" sz="4400"/>
              <a:t>Clot breaks loose “traveling clot” reaches artery to small and suddenly blocks the vessel</a:t>
            </a:r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Embolism-and-embol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248400" cy="662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obesit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81000"/>
            <a:ext cx="74295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076"/>
            <a:ext cx="8229600" cy="45100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Body Mass Index</a:t>
            </a:r>
            <a:r>
              <a:rPr lang="en-US" dirty="0" smtClean="0"/>
              <a:t> (BMI): a measure of an adult’s weight in relation to his or her height, specifically the adult’s weight in kilograms divided by the square of his or her height in meters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Obesity</a:t>
            </a:r>
            <a:r>
              <a:rPr lang="en-US" dirty="0" smtClean="0"/>
              <a:t>- having a very high amount of body fat in relation to lean body mass, or </a:t>
            </a:r>
            <a:r>
              <a:rPr lang="en-US" b="1" u="sng" dirty="0" smtClean="0"/>
              <a:t>Body Mass Index (BMI) of 30 or higher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nfermedades y su tratamiento -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2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763000" cy="1371600"/>
          </a:xfrm>
        </p:spPr>
        <p:txBody>
          <a:bodyPr/>
          <a:lstStyle/>
          <a:p>
            <a:r>
              <a:rPr lang="en-US"/>
              <a:t>Obesity Is Related to Many Chronic Health Problems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27275"/>
            <a:ext cx="3352800" cy="3463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Type 2 diabetes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Hypertension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Heart disease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Stroke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Breast cancer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lang="en-US" sz="2800"/>
              <a:t>Colon cancer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endParaRPr lang="en-US" sz="280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800600" y="22860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Char char="•"/>
            </a:pPr>
            <a:r>
              <a:rPr lang="en-US" sz="2800"/>
              <a:t>Arthritis</a:t>
            </a:r>
          </a:p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Char char="•"/>
            </a:pPr>
            <a:r>
              <a:rPr lang="en-US" sz="2800"/>
              <a:t>Gallbladder disease</a:t>
            </a:r>
          </a:p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Char char="•"/>
            </a:pPr>
            <a:r>
              <a:rPr lang="en-US" sz="2800"/>
              <a:t>Physical disability</a:t>
            </a:r>
          </a:p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Char char="•"/>
            </a:pPr>
            <a:r>
              <a:rPr lang="en-US" sz="2800"/>
              <a:t>Sleep disturbances</a:t>
            </a:r>
          </a:p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Char char="•"/>
            </a:pPr>
            <a:r>
              <a:rPr lang="en-US" sz="2800"/>
              <a:t>Breathing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talk033__s005_f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467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Disease Facts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400"/>
              <a:t>Leading cause of death in the United States for adults</a:t>
            </a:r>
          </a:p>
          <a:p>
            <a:pPr>
              <a:lnSpc>
                <a:spcPct val="90000"/>
              </a:lnSpc>
            </a:pPr>
            <a:r>
              <a:rPr lang="en-US" sz="4400"/>
              <a:t>1 in 4 adults are ill with a form of this disease.</a:t>
            </a:r>
          </a:p>
          <a:p>
            <a:pPr>
              <a:lnSpc>
                <a:spcPct val="90000"/>
              </a:lnSpc>
            </a:pPr>
            <a:r>
              <a:rPr lang="en-US" sz="4400"/>
              <a:t>Heart disease develops slowly over a lifetime.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Americans’ Food Practices are </a:t>
            </a:r>
            <a:r>
              <a:rPr lang="en-US" u="sng" dirty="0"/>
              <a:t>Shifting</a:t>
            </a:r>
            <a:r>
              <a:rPr lang="en-US" dirty="0"/>
              <a:t> Dramatically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Reduced frequency of family meals </a:t>
            </a:r>
          </a:p>
          <a:p>
            <a:r>
              <a:rPr lang="en-US" dirty="0"/>
              <a:t>Increased fast food consumption</a:t>
            </a:r>
          </a:p>
          <a:p>
            <a:r>
              <a:rPr lang="en-US" dirty="0"/>
              <a:t>Increased portion size</a:t>
            </a:r>
          </a:p>
          <a:p>
            <a:r>
              <a:rPr lang="en-US" dirty="0"/>
              <a:t>Increased consumption of soft drinks  </a:t>
            </a:r>
            <a:endParaRPr lang="en-US" dirty="0" smtClean="0"/>
          </a:p>
          <a:p>
            <a:r>
              <a:rPr lang="en-US" dirty="0" smtClean="0"/>
              <a:t>Restrained </a:t>
            </a:r>
            <a:r>
              <a:rPr lang="en-US" dirty="0"/>
              <a:t>eating, meal skipping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3886200"/>
            <a:ext cx="8915400" cy="243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dirty="0"/>
              <a:t>Abnormal cells multiply out of control and spread into surrounding tissues and other body parts.  </a:t>
            </a:r>
            <a:r>
              <a:rPr lang="en-US" sz="3600" dirty="0" smtClean="0"/>
              <a:t>Cancer is the </a:t>
            </a:r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r>
              <a:rPr lang="en-US" sz="3600" dirty="0" smtClean="0"/>
              <a:t> leading cause of death in the US.</a:t>
            </a:r>
            <a:endParaRPr lang="en-US" sz="3600" dirty="0"/>
          </a:p>
        </p:txBody>
      </p:sp>
      <p:pic>
        <p:nvPicPr>
          <p:cNvPr id="10245" name="Picture 5" descr="cance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46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Benign / Malignant / Metastasized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Benign</a:t>
            </a:r>
            <a:r>
              <a:rPr lang="en-US" sz="3200" dirty="0"/>
              <a:t> is non-cancerous, not harmful, and unable to spread 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Malignant</a:t>
            </a:r>
            <a:r>
              <a:rPr lang="en-US" sz="3200" dirty="0"/>
              <a:t> is cancerous, is harmful, and ready to spread to other parts of the body.</a:t>
            </a:r>
            <a:endParaRPr lang="en-US" sz="24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Metastasized </a:t>
            </a:r>
            <a:r>
              <a:rPr lang="en-US" sz="3200" dirty="0"/>
              <a:t>cancer has moved from one part of the body to the other and starts new growth just like the </a:t>
            </a:r>
            <a:r>
              <a:rPr lang="en-US" sz="3200" dirty="0" smtClean="0"/>
              <a:t>original, and spreading.</a:t>
            </a:r>
            <a:endParaRPr lang="en-US" sz="3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/>
          <a:lstStyle/>
          <a:p>
            <a:pPr algn="l"/>
            <a:r>
              <a:rPr lang="en-US" dirty="0" smtClean="0"/>
              <a:t>STAGES of </a:t>
            </a:r>
            <a:r>
              <a:rPr lang="en-US" sz="1200" dirty="0" smtClean="0"/>
              <a:t>CANCER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5400" dirty="0"/>
              <a:t>Stages of </a:t>
            </a:r>
            <a:r>
              <a:rPr lang="en-US" sz="5400" dirty="0" smtClean="0"/>
              <a:t>Cancer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000" b="1" dirty="0" smtClean="0"/>
              <a:t>Stage 1</a:t>
            </a:r>
            <a:r>
              <a:rPr lang="en-US" sz="2000" dirty="0" smtClean="0"/>
              <a:t>: Small &amp; </a:t>
            </a:r>
            <a:r>
              <a:rPr lang="en-US" sz="2000" dirty="0"/>
              <a:t>contained within the organ </a:t>
            </a:r>
            <a:br>
              <a:rPr lang="en-US" sz="2000" dirty="0"/>
            </a:br>
            <a:r>
              <a:rPr lang="en-US" sz="2000" b="1" dirty="0"/>
              <a:t>Stage </a:t>
            </a:r>
            <a:r>
              <a:rPr lang="en-US" sz="2000" b="1" dirty="0" smtClean="0"/>
              <a:t>2</a:t>
            </a:r>
            <a:r>
              <a:rPr lang="en-US" sz="2000" dirty="0" smtClean="0"/>
              <a:t>: Has </a:t>
            </a:r>
            <a:r>
              <a:rPr lang="en-US" sz="2000" dirty="0"/>
              <a:t>not started to spread into surrounding </a:t>
            </a:r>
            <a:r>
              <a:rPr lang="en-US" sz="2000" dirty="0" smtClean="0"/>
              <a:t>tissue, tumor </a:t>
            </a:r>
            <a:r>
              <a:rPr lang="en-US" sz="2000" dirty="0"/>
              <a:t>is larger than </a:t>
            </a:r>
            <a:r>
              <a:rPr lang="en-US" sz="2000" dirty="0" smtClean="0"/>
              <a:t>in stage, &amp; could have spread in the </a:t>
            </a:r>
            <a:r>
              <a:rPr lang="en-US" sz="2000" dirty="0"/>
              <a:t>lymph nodes close to the </a:t>
            </a:r>
            <a:r>
              <a:rPr lang="en-US" sz="2000" dirty="0" smtClean="0"/>
              <a:t>tumor (this </a:t>
            </a:r>
            <a:r>
              <a:rPr lang="en-US" sz="2000" dirty="0"/>
              <a:t>depends on </a:t>
            </a:r>
            <a:r>
              <a:rPr lang="en-US" sz="2000" dirty="0" smtClean="0"/>
              <a:t>type </a:t>
            </a:r>
            <a:r>
              <a:rPr lang="en-US" sz="2000" dirty="0"/>
              <a:t>of </a:t>
            </a:r>
            <a:r>
              <a:rPr lang="en-US" sz="2000" dirty="0" smtClean="0"/>
              <a:t>cancer)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Stage </a:t>
            </a:r>
            <a:r>
              <a:rPr lang="en-US" sz="2000" b="1" dirty="0" smtClean="0"/>
              <a:t>3</a:t>
            </a:r>
            <a:r>
              <a:rPr lang="en-US" sz="2000" dirty="0" smtClean="0"/>
              <a:t>: Cancer </a:t>
            </a:r>
            <a:r>
              <a:rPr lang="en-US" sz="2000" dirty="0"/>
              <a:t>is </a:t>
            </a:r>
            <a:r>
              <a:rPr lang="en-US" sz="2000" dirty="0" smtClean="0"/>
              <a:t>larger &amp; may </a:t>
            </a:r>
            <a:r>
              <a:rPr lang="en-US" sz="2000" dirty="0"/>
              <a:t>have started to spread into surrounding </a:t>
            </a:r>
            <a:r>
              <a:rPr lang="en-US" sz="2000" dirty="0" smtClean="0"/>
              <a:t>tissues Also, there </a:t>
            </a:r>
            <a:r>
              <a:rPr lang="en-US" sz="2000" dirty="0"/>
              <a:t>are cancer cells in the lymph </a:t>
            </a:r>
            <a:r>
              <a:rPr lang="en-US" sz="2000" dirty="0" smtClean="0"/>
              <a:t>nodes. </a:t>
            </a:r>
            <a:r>
              <a:rPr lang="en-US" sz="2000" b="1" dirty="0" smtClean="0"/>
              <a:t>Stage 4: </a:t>
            </a:r>
            <a:r>
              <a:rPr lang="en-US" sz="2000" dirty="0" smtClean="0"/>
              <a:t>Has </a:t>
            </a:r>
            <a:r>
              <a:rPr lang="en-US" sz="2000" dirty="0"/>
              <a:t>spread from where it started to another body organ. </a:t>
            </a:r>
            <a:r>
              <a:rPr lang="en-US" sz="1400" dirty="0" smtClean="0"/>
              <a:t>Sometimes </a:t>
            </a:r>
            <a:r>
              <a:rPr lang="en-US" sz="1400" dirty="0"/>
              <a:t>doctors </a:t>
            </a:r>
            <a:r>
              <a:rPr lang="en-US" sz="1400" dirty="0" smtClean="0"/>
              <a:t>use letters </a:t>
            </a:r>
            <a:r>
              <a:rPr lang="en-US" sz="1400" dirty="0"/>
              <a:t>A, B or C to further divide the number categories – for example, stage 3B cervical cancer.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3" name="Picture 2" descr="&lt;strong&gt;Cancer&lt;/strong&gt; &lt;strong&gt;staging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3810000"/>
            <a:ext cx="83999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four different classes cancer can be assigned to: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600" b="1" u="sng"/>
              <a:t>Lymphomas</a:t>
            </a:r>
            <a:r>
              <a:rPr lang="en-US" sz="3600"/>
              <a:t>- immune system organs</a:t>
            </a:r>
          </a:p>
          <a:p>
            <a:r>
              <a:rPr lang="en-US" sz="3600" b="1" u="sng"/>
              <a:t>Leukemia's</a:t>
            </a:r>
            <a:r>
              <a:rPr lang="en-US" sz="3600"/>
              <a:t>- blood-forming organs</a:t>
            </a:r>
          </a:p>
          <a:p>
            <a:r>
              <a:rPr lang="en-US" sz="3600" b="1" u="sng"/>
              <a:t>Carcinomas</a:t>
            </a:r>
            <a:r>
              <a:rPr lang="en-US" sz="3600"/>
              <a:t>- glands and body lining (skin, digestive tract)</a:t>
            </a:r>
          </a:p>
          <a:p>
            <a:r>
              <a:rPr lang="en-US" sz="3600" b="1" u="sng"/>
              <a:t>Sarcomas</a:t>
            </a:r>
            <a:r>
              <a:rPr lang="en-US" sz="3600"/>
              <a:t>- connective tissues (bones, ligaments, and muscles)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organ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81800" cy="4567238"/>
          </a:xfrm>
          <a:prstGeom prst="rect">
            <a:avLst/>
          </a:prstGeom>
          <a:noFill/>
        </p:spPr>
      </p:pic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Immune System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breast_diagra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534400" cy="4572000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Cancer: Sarcoma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hris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248400" cy="510540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little girl has Leukemia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n-US" sz="4800" b="1"/>
              <a:t>Skin Cancer: Carcinoma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871913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Cancer Facts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It’s highly curable with early detection.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Cancer </a:t>
            </a:r>
            <a:r>
              <a:rPr lang="en-US" dirty="0"/>
              <a:t>risk is just as high in tanning beds as in the sun.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Melanin-is </a:t>
            </a:r>
            <a:r>
              <a:rPr lang="en-US" dirty="0"/>
              <a:t>the pigment in dark-skinned individuals that protect them against UV damage</a:t>
            </a:r>
          </a:p>
          <a:p>
            <a:pPr>
              <a:lnSpc>
                <a:spcPct val="90000"/>
              </a:lnSpc>
            </a:pPr>
            <a:r>
              <a:rPr lang="en-US" dirty="0"/>
              <a:t>SPF of 30 or higher is recommended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difference between heart disease and cardiovascular disease?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4400" dirty="0"/>
              <a:t>Heart disease refers to the heart.</a:t>
            </a:r>
          </a:p>
          <a:p>
            <a:pPr>
              <a:lnSpc>
                <a:spcPct val="90000"/>
              </a:lnSpc>
            </a:pPr>
            <a:r>
              <a:rPr lang="en-US" sz="4400" dirty="0"/>
              <a:t>Cardiovascular disease refers to the </a:t>
            </a:r>
            <a:r>
              <a:rPr lang="en-US" sz="4400" b="1" u="sng" dirty="0"/>
              <a:t>heart AND blood vessels.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Cancer develop?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sz="3600"/>
              <a:t>Exposure to a carcinogen</a:t>
            </a:r>
          </a:p>
          <a:p>
            <a:pPr marL="609600" indent="-609600">
              <a:buFontTx/>
              <a:buAutoNum type="arabicParenR"/>
            </a:pPr>
            <a:r>
              <a:rPr lang="en-US" sz="3600"/>
              <a:t>Entry of  a carcinogen into the body</a:t>
            </a:r>
          </a:p>
          <a:p>
            <a:pPr marL="609600" indent="-609600">
              <a:buFontTx/>
              <a:buAutoNum type="arabicParenR"/>
            </a:pPr>
            <a:r>
              <a:rPr lang="en-US" sz="3600"/>
              <a:t>Change of cells genetic material</a:t>
            </a:r>
          </a:p>
          <a:p>
            <a:pPr marL="609600" indent="-609600">
              <a:buFontTx/>
              <a:buAutoNum type="arabicParenR"/>
            </a:pPr>
            <a:r>
              <a:rPr lang="en-US" sz="3600"/>
              <a:t>Out-of-control multiplication of the cells</a:t>
            </a:r>
          </a:p>
          <a:p>
            <a:pPr marL="609600" indent="-609600">
              <a:buFontTx/>
              <a:buAutoNum type="arabicParenR"/>
            </a:pPr>
            <a:r>
              <a:rPr lang="en-US" sz="3600"/>
              <a:t>Tumor formation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Risks You Can Control: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1) Tobacco Use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2) Alcohol Abuse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3) Poor Physical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3600" dirty="0"/>
              <a:t>hange in </a:t>
            </a:r>
            <a:r>
              <a:rPr lang="en-US" sz="3600" u="sng" dirty="0"/>
              <a:t>bowel</a:t>
            </a:r>
            <a:r>
              <a:rPr lang="en-US" sz="3600" dirty="0"/>
              <a:t> or </a:t>
            </a:r>
            <a:r>
              <a:rPr lang="en-US" sz="3600" u="sng" dirty="0"/>
              <a:t>bladder</a:t>
            </a:r>
            <a:r>
              <a:rPr lang="en-US" sz="3600" dirty="0"/>
              <a:t> habits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sore</a:t>
            </a:r>
            <a:r>
              <a:rPr lang="en-US" sz="3600" b="1" dirty="0"/>
              <a:t> </a:t>
            </a:r>
            <a:r>
              <a:rPr lang="en-US" sz="3600" dirty="0"/>
              <a:t>that does not heal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3600" dirty="0"/>
              <a:t>nusual </a:t>
            </a:r>
            <a:r>
              <a:rPr lang="en-US" sz="3600" u="sng" dirty="0"/>
              <a:t>bleeding</a:t>
            </a:r>
            <a:r>
              <a:rPr lang="en-US" sz="3600" dirty="0"/>
              <a:t> or </a:t>
            </a:r>
            <a:r>
              <a:rPr lang="en-US" sz="3600" u="sng" dirty="0"/>
              <a:t>discharge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3600" u="sng" dirty="0"/>
              <a:t>hickening</a:t>
            </a:r>
            <a:r>
              <a:rPr lang="en-US" sz="3600" dirty="0"/>
              <a:t> or </a:t>
            </a:r>
            <a:r>
              <a:rPr lang="en-US" sz="3600" u="sng" dirty="0"/>
              <a:t>lump</a:t>
            </a:r>
            <a:r>
              <a:rPr lang="en-US" sz="3600" dirty="0"/>
              <a:t> that suddenly appears anywhere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600" u="sng" dirty="0"/>
              <a:t>ndigestion</a:t>
            </a:r>
            <a:r>
              <a:rPr lang="en-US" sz="3600" dirty="0"/>
              <a:t> or difficulty </a:t>
            </a:r>
            <a:r>
              <a:rPr lang="en-US" sz="3600" u="sng" dirty="0"/>
              <a:t>swallowing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3600" dirty="0"/>
              <a:t>bvious change in a </a:t>
            </a:r>
            <a:r>
              <a:rPr lang="en-US" sz="3600" u="sng" dirty="0"/>
              <a:t>wart</a:t>
            </a:r>
            <a:r>
              <a:rPr lang="en-US" sz="3600" dirty="0"/>
              <a:t> or </a:t>
            </a:r>
            <a:r>
              <a:rPr lang="en-US" sz="3600" u="sng" dirty="0"/>
              <a:t>mole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600" dirty="0"/>
              <a:t>agging cough or </a:t>
            </a:r>
            <a:r>
              <a:rPr lang="en-US" sz="3600" u="sng" dirty="0"/>
              <a:t>hoarseness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600" dirty="0"/>
              <a:t>udden </a:t>
            </a:r>
            <a:r>
              <a:rPr lang="en-US" sz="3600" u="sng" dirty="0"/>
              <a:t>weight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Cancer </a:t>
            </a: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Chemotherapy</a:t>
            </a:r>
            <a:endParaRPr lang="en-US" dirty="0"/>
          </a:p>
          <a:p>
            <a:r>
              <a:rPr lang="en-US" dirty="0">
                <a:hlinkClick r:id="rId3"/>
              </a:rPr>
              <a:t>Radiation Therapy</a:t>
            </a:r>
            <a:endParaRPr lang="en-US" dirty="0"/>
          </a:p>
          <a:p>
            <a:r>
              <a:rPr lang="en-US" dirty="0">
                <a:hlinkClick r:id="rId4"/>
              </a:rPr>
              <a:t>Targeted Therapy</a:t>
            </a:r>
            <a:endParaRPr lang="en-US" dirty="0"/>
          </a:p>
          <a:p>
            <a:r>
              <a:rPr lang="en-US" dirty="0" err="1" smtClean="0">
                <a:hlinkClick r:id="rId5"/>
              </a:rPr>
              <a:t>I</a:t>
            </a:r>
            <a:r>
              <a:rPr lang="en-US" b="1" dirty="0" err="1"/>
              <a:t>Other</a:t>
            </a:r>
            <a:r>
              <a:rPr lang="en-US" b="1" dirty="0"/>
              <a:t> Procedures and Techniques</a:t>
            </a:r>
          </a:p>
          <a:p>
            <a:r>
              <a:rPr lang="en-US" dirty="0">
                <a:hlinkClick r:id="rId6"/>
              </a:rPr>
              <a:t>Stem Cell Transplant</a:t>
            </a:r>
            <a:endParaRPr lang="en-US" dirty="0"/>
          </a:p>
          <a:p>
            <a:r>
              <a:rPr lang="en-US" dirty="0">
                <a:hlinkClick r:id="rId7"/>
              </a:rPr>
              <a:t>Hyperthermia</a:t>
            </a:r>
            <a:endParaRPr lang="en-US" dirty="0"/>
          </a:p>
          <a:p>
            <a:r>
              <a:rPr lang="en-US" dirty="0">
                <a:hlinkClick r:id="rId8"/>
              </a:rPr>
              <a:t>Photodynamic Therapy</a:t>
            </a:r>
            <a:endParaRPr lang="en-US" dirty="0"/>
          </a:p>
          <a:p>
            <a:r>
              <a:rPr lang="en-US" dirty="0">
                <a:hlinkClick r:id="rId9"/>
              </a:rPr>
              <a:t>Blood Product Donation and Transfusion</a:t>
            </a:r>
            <a:endParaRPr lang="en-US" dirty="0"/>
          </a:p>
          <a:p>
            <a:r>
              <a:rPr lang="en-US" dirty="0">
                <a:hlinkClick r:id="rId10"/>
              </a:rPr>
              <a:t>Lasers in Cancer Treatment</a:t>
            </a:r>
            <a:endParaRPr lang="en-US" dirty="0"/>
          </a:p>
          <a:p>
            <a:r>
              <a:rPr lang="en-US" dirty="0" smtClean="0">
                <a:hlinkClick r:id="rId5"/>
              </a:rPr>
              <a:t>Immunotherapy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Treatments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3"/>
            <a:ext cx="4040188" cy="503237"/>
          </a:xfrm>
        </p:spPr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17" y="1676400"/>
            <a:ext cx="4040188" cy="40687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Surgery</a:t>
            </a:r>
            <a:endParaRPr lang="en-US" dirty="0"/>
          </a:p>
          <a:p>
            <a:r>
              <a:rPr lang="en-US" dirty="0">
                <a:hlinkClick r:id="rId3"/>
              </a:rPr>
              <a:t>Chemotherapy</a:t>
            </a:r>
            <a:endParaRPr lang="en-US" dirty="0"/>
          </a:p>
          <a:p>
            <a:r>
              <a:rPr lang="en-US" dirty="0">
                <a:hlinkClick r:id="rId4"/>
              </a:rPr>
              <a:t>Radiation Therapy</a:t>
            </a:r>
            <a:endParaRPr lang="en-US" dirty="0"/>
          </a:p>
          <a:p>
            <a:r>
              <a:rPr lang="en-US" dirty="0">
                <a:hlinkClick r:id="rId5"/>
              </a:rPr>
              <a:t>Targeted Therapy</a:t>
            </a:r>
            <a:endParaRPr lang="en-US" dirty="0"/>
          </a:p>
          <a:p>
            <a:r>
              <a:rPr lang="en-US" dirty="0" smtClean="0">
                <a:hlinkClick r:id="rId6"/>
              </a:rPr>
              <a:t>Immunotherapy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200" dirty="0" smtClean="0"/>
              <a:t>Other Procedures / Techniques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7"/>
              </a:rPr>
              <a:t>Stem Cell Transplant</a:t>
            </a:r>
            <a:endParaRPr lang="en-US" dirty="0"/>
          </a:p>
          <a:p>
            <a:r>
              <a:rPr lang="en-US" dirty="0">
                <a:hlinkClick r:id="rId8"/>
              </a:rPr>
              <a:t>Hyperthermia</a:t>
            </a:r>
            <a:endParaRPr lang="en-US" dirty="0"/>
          </a:p>
          <a:p>
            <a:r>
              <a:rPr lang="en-US" dirty="0">
                <a:hlinkClick r:id="rId9"/>
              </a:rPr>
              <a:t>Photodynamic Therapy</a:t>
            </a:r>
            <a:endParaRPr lang="en-US" dirty="0"/>
          </a:p>
          <a:p>
            <a:r>
              <a:rPr lang="en-US" dirty="0">
                <a:hlinkClick r:id="rId10"/>
              </a:rPr>
              <a:t>Blood Product Donation and Transfusion</a:t>
            </a:r>
            <a:endParaRPr lang="en-US" dirty="0"/>
          </a:p>
          <a:p>
            <a:r>
              <a:rPr lang="en-US" dirty="0">
                <a:hlinkClick r:id="rId11"/>
              </a:rPr>
              <a:t>Lasers in Cancer Treatment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" y="3886200"/>
            <a:ext cx="40227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iabetes_0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457200" y="2209800"/>
            <a:ext cx="228600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09800"/>
            <a:ext cx="6324600" cy="4114800"/>
          </a:xfrm>
        </p:spPr>
        <p:txBody>
          <a:bodyPr/>
          <a:lstStyle/>
          <a:p>
            <a:r>
              <a:rPr lang="en-US" sz="4800" dirty="0"/>
              <a:t>Diabetes is a condition of abnormal use of glucose, usually caused by too little insulin or lack of response to insulin</a:t>
            </a:r>
            <a:r>
              <a:rPr lang="en-US" sz="5400" dirty="0"/>
              <a:t>.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057400" y="914400"/>
            <a:ext cx="4791075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Diabetes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 Facts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554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6</a:t>
            </a:r>
            <a:r>
              <a:rPr lang="en-US" baseline="30000" dirty="0"/>
              <a:t>th</a:t>
            </a:r>
            <a:r>
              <a:rPr lang="en-US" dirty="0"/>
              <a:t> leading cause of death in the U.S. </a:t>
            </a:r>
          </a:p>
          <a:p>
            <a:pPr>
              <a:lnSpc>
                <a:spcPct val="90000"/>
              </a:lnSpc>
            </a:pPr>
            <a:r>
              <a:rPr lang="en-US" dirty="0"/>
              <a:t>Leading cause of blindness in the U.S.</a:t>
            </a:r>
          </a:p>
          <a:p>
            <a:pPr>
              <a:lnSpc>
                <a:spcPct val="90000"/>
              </a:lnSpc>
            </a:pPr>
            <a:r>
              <a:rPr lang="en-US" dirty="0"/>
              <a:t>Contributes greatly to heart disease.</a:t>
            </a:r>
          </a:p>
          <a:p>
            <a:pPr>
              <a:lnSpc>
                <a:spcPct val="90000"/>
              </a:lnSpc>
            </a:pPr>
            <a:r>
              <a:rPr lang="en-US" dirty="0"/>
              <a:t>Type 2 accounts for 80% of the cases, and most often affects those individuals middle age and older.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 </a:t>
            </a:r>
            <a:r>
              <a:rPr lang="en-US" dirty="0"/>
              <a:t>2 is recently on the rise in children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$245 </a:t>
            </a:r>
            <a:r>
              <a:rPr lang="en-US" dirty="0" smtClean="0"/>
              <a:t>billion spent annually on </a:t>
            </a:r>
            <a:r>
              <a:rPr lang="en-US" dirty="0" smtClean="0"/>
              <a:t>Diabetes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smtClean="0"/>
              <a:t>American Diabetes Foundation</a:t>
            </a:r>
            <a:endParaRPr lang="en-US" sz="2000" i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Type 1 			Type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Usually sets in during childhood or </a:t>
            </a:r>
            <a:r>
              <a:rPr lang="en-US" dirty="0" smtClean="0"/>
              <a:t>adolescence with no controlling factors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Pancreas makes too little or no insulin</a:t>
            </a:r>
          </a:p>
          <a:p>
            <a:pPr>
              <a:lnSpc>
                <a:spcPct val="90000"/>
              </a:lnSpc>
            </a:pPr>
            <a:r>
              <a:rPr lang="en-US" dirty="0"/>
              <a:t>Insulin shots required</a:t>
            </a:r>
          </a:p>
          <a:p>
            <a:pPr>
              <a:lnSpc>
                <a:spcPct val="90000"/>
              </a:lnSpc>
            </a:pPr>
            <a:r>
              <a:rPr lang="en-US" dirty="0"/>
              <a:t>Low to average body </a:t>
            </a:r>
            <a:r>
              <a:rPr lang="en-US" dirty="0" smtClean="0"/>
              <a:t>fatness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4906963"/>
          </a:xfrm>
        </p:spPr>
        <p:txBody>
          <a:bodyPr/>
          <a:lstStyle/>
          <a:p>
            <a:r>
              <a:rPr lang="en-US" sz="2600" dirty="0" smtClean="0"/>
              <a:t>Usually </a:t>
            </a:r>
            <a:r>
              <a:rPr lang="en-US" sz="2600" dirty="0"/>
              <a:t>sets in during adulthood, but is now prevalent in children</a:t>
            </a:r>
          </a:p>
          <a:p>
            <a:r>
              <a:rPr lang="en-US" sz="2600" dirty="0"/>
              <a:t>Pancreas makes enough or too much insulin</a:t>
            </a:r>
          </a:p>
          <a:p>
            <a:r>
              <a:rPr lang="en-US" sz="2600" dirty="0"/>
              <a:t>Insulin shots generally not required, but other drugs may be of help</a:t>
            </a:r>
          </a:p>
          <a:p>
            <a:r>
              <a:rPr lang="en-US" sz="2600" dirty="0"/>
              <a:t>B</a:t>
            </a:r>
            <a:r>
              <a:rPr lang="en-US" sz="2600" dirty="0" smtClean="0"/>
              <a:t>ody fatness</a:t>
            </a:r>
          </a:p>
          <a:p>
            <a:r>
              <a:rPr lang="en-US" sz="2600" smtClean="0"/>
              <a:t>Most preventableLifestyle </a:t>
            </a:r>
            <a:r>
              <a:rPr lang="en-US" sz="2600" dirty="0" smtClean="0"/>
              <a:t>related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pancreas performs 2 main functions: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To produce digestive juices, which aid digestion.</a:t>
            </a:r>
          </a:p>
          <a:p>
            <a:r>
              <a:rPr lang="en-US"/>
              <a:t>To produce the hormone insulin, which controls blood glucose.</a:t>
            </a:r>
          </a:p>
          <a:p>
            <a:r>
              <a:rPr lang="en-US"/>
              <a:t>Considered to be in both the digestive and hormonal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Arteriosclerosis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4400" dirty="0"/>
              <a:t>Arteriosclerosis means </a:t>
            </a:r>
            <a:r>
              <a:rPr lang="en-US" sz="4400" b="1" u="sng" dirty="0"/>
              <a:t>hardening of the arteries.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/>
              <a:t> Accumulation of soft fat on the inner walls of the arteries.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/>
              <a:t> Cuts off nutrients and oxygen.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/>
              <a:t> Also leads to high blood pressure.</a:t>
            </a:r>
            <a:endParaRPr lang="en-US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Type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2F7F0EF8-53FF-4F12-9F5B-C054D49C22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Dangers of Diabetes….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Diabetic Coma</a:t>
            </a:r>
            <a:r>
              <a:rPr lang="en-US" sz="2800"/>
              <a:t>- a loss of consciousness due to uncontrolled diabetes and the resulting buildup of toxic ketones in the blood.</a:t>
            </a:r>
          </a:p>
          <a:p>
            <a:r>
              <a:rPr lang="en-US" sz="2800" b="1"/>
              <a:t>Ketones</a:t>
            </a:r>
            <a:r>
              <a:rPr lang="en-US" sz="2800"/>
              <a:t>-  fragments formed by the tissues during incomplete use of fat for energy, and released into the blood.</a:t>
            </a:r>
          </a:p>
          <a:p>
            <a:r>
              <a:rPr lang="en-US" sz="2800" b="1"/>
              <a:t>Insulin Shock</a:t>
            </a:r>
            <a:r>
              <a:rPr lang="en-US" sz="2800"/>
              <a:t>- the result of too much insulin, which causes a dangerous drop in blood glucose.  Also called hypoglycemia.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Symptoms </a:t>
            </a:r>
            <a:r>
              <a:rPr lang="en-US" dirty="0"/>
              <a:t>of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Craving sweets</a:t>
            </a:r>
          </a:p>
          <a:p>
            <a:r>
              <a:rPr lang="en-US" dirty="0" smtClean="0"/>
              <a:t>Frequent thirst</a:t>
            </a:r>
          </a:p>
          <a:p>
            <a:r>
              <a:rPr lang="en-US" dirty="0" smtClean="0"/>
              <a:t>Slow healing cuts               </a:t>
            </a:r>
          </a:p>
          <a:p>
            <a:r>
              <a:rPr lang="en-US" dirty="0" smtClean="0"/>
              <a:t>Frequent urination</a:t>
            </a:r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Itchy skin</a:t>
            </a:r>
          </a:p>
          <a:p>
            <a:r>
              <a:rPr lang="en-US" dirty="0" smtClean="0"/>
              <a:t>Hunger</a:t>
            </a:r>
          </a:p>
          <a:p>
            <a:r>
              <a:rPr lang="en-US" dirty="0" smtClean="0"/>
              <a:t>Fatigue</a:t>
            </a:r>
            <a:endParaRPr lang="en-US" dirty="0"/>
          </a:p>
        </p:txBody>
      </p:sp>
      <p:pic>
        <p:nvPicPr>
          <p:cNvPr id="4" name="Picture 3" descr="Tired of…. | Made Me Think I Need This T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505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long-term effects of Type 2 Diabetes.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Impaired circulation</a:t>
            </a:r>
          </a:p>
          <a:p>
            <a:pPr>
              <a:lnSpc>
                <a:spcPct val="90000"/>
              </a:lnSpc>
            </a:pPr>
            <a:r>
              <a:rPr lang="en-US" sz="2800"/>
              <a:t>Disease of the feet and legs that often leads to amputation</a:t>
            </a:r>
          </a:p>
          <a:p>
            <a:pPr>
              <a:lnSpc>
                <a:spcPct val="90000"/>
              </a:lnSpc>
            </a:pPr>
            <a:r>
              <a:rPr lang="en-US" sz="2800"/>
              <a:t>Kidney disease that often requires hospital care or kidney transplant</a:t>
            </a:r>
          </a:p>
          <a:p>
            <a:pPr>
              <a:lnSpc>
                <a:spcPct val="90000"/>
              </a:lnSpc>
            </a:pPr>
            <a:r>
              <a:rPr lang="en-US" sz="2800"/>
              <a:t>Impaired vision or blindness due to cataracts and damaged retinas.</a:t>
            </a:r>
          </a:p>
          <a:p>
            <a:pPr>
              <a:lnSpc>
                <a:spcPct val="90000"/>
              </a:lnSpc>
            </a:pPr>
            <a:r>
              <a:rPr lang="en-US" sz="2800"/>
              <a:t>Nerve damage</a:t>
            </a:r>
          </a:p>
          <a:p>
            <a:pPr>
              <a:lnSpc>
                <a:spcPct val="90000"/>
              </a:lnSpc>
            </a:pPr>
            <a:r>
              <a:rPr lang="en-US" sz="2800"/>
              <a:t>Skin damage</a:t>
            </a:r>
          </a:p>
          <a:p>
            <a:pPr>
              <a:lnSpc>
                <a:spcPct val="90000"/>
              </a:lnSpc>
            </a:pPr>
            <a:r>
              <a:rPr lang="en-US" sz="2800"/>
              <a:t>Strokes and heart attacks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47688"/>
            <a:ext cx="7467600" cy="6310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Clots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Occurs when </a:t>
            </a:r>
            <a:r>
              <a:rPr lang="en-US" sz="4400" b="1" u="sng" dirty="0" smtClean="0"/>
              <a:t>platelets </a:t>
            </a:r>
            <a:r>
              <a:rPr lang="en-US" sz="4400" b="1" u="sng" dirty="0"/>
              <a:t>begin to clot the plaque</a:t>
            </a:r>
            <a:r>
              <a:rPr lang="en-US" sz="4400" dirty="0"/>
              <a:t> that has formed on the artery walls</a:t>
            </a:r>
          </a:p>
          <a:p>
            <a:pPr>
              <a:lnSpc>
                <a:spcPct val="90000"/>
              </a:lnSpc>
            </a:pPr>
            <a:r>
              <a:rPr lang="en-US" sz="4400" dirty="0"/>
              <a:t>Some clots begin to travel in the blood stream until they become caught in an area they cannot pass through.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31520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79450"/>
            <a:ext cx="6096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3276600"/>
          </a:xfrm>
        </p:spPr>
        <p:txBody>
          <a:bodyPr/>
          <a:lstStyle/>
          <a:p>
            <a:r>
              <a:rPr lang="en-US" sz="6000" dirty="0"/>
              <a:t>Heart </a:t>
            </a:r>
            <a:r>
              <a:rPr lang="en-US" sz="6000" dirty="0" smtClean="0"/>
              <a:t>Attack</a:t>
            </a:r>
            <a:br>
              <a:rPr lang="en-US" sz="6000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sz="4400" dirty="0"/>
              <a:t>When there is </a:t>
            </a:r>
            <a:r>
              <a:rPr lang="en-US" sz="4400" b="1" u="sng" dirty="0"/>
              <a:t>blockage in the arteries</a:t>
            </a:r>
            <a:r>
              <a:rPr lang="en-US" sz="4400" dirty="0"/>
              <a:t> located in the heart.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066800"/>
            <a:ext cx="5791201" cy="2819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magnet_schmo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1080</Words>
  <Application>Microsoft Office PowerPoint</Application>
  <PresentationFormat>On-screen Show (4:3)</PresentationFormat>
  <Paragraphs>172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Impact</vt:lpstr>
      <vt:lpstr>Times</vt:lpstr>
      <vt:lpstr>Times New Roman</vt:lpstr>
      <vt:lpstr>Wingdings</vt:lpstr>
      <vt:lpstr>Default Design</vt:lpstr>
      <vt:lpstr>Lifestyle Disease’s</vt:lpstr>
      <vt:lpstr>Heart Disease Facts</vt:lpstr>
      <vt:lpstr>What is the difference between heart disease and cardiovascular disease?</vt:lpstr>
      <vt:lpstr>Arteriosclerosis</vt:lpstr>
      <vt:lpstr>PowerPoint Presentation</vt:lpstr>
      <vt:lpstr>Blood Clots</vt:lpstr>
      <vt:lpstr>PowerPoint Presentation</vt:lpstr>
      <vt:lpstr>Heart Attack  </vt:lpstr>
      <vt:lpstr>PowerPoint Presentation</vt:lpstr>
      <vt:lpstr>Stroke</vt:lpstr>
      <vt:lpstr>STROKE</vt:lpstr>
      <vt:lpstr>He died of massive stroke at age 45 on 4/6/06:  Heredity, weight gain , &amp; stress probably played a significant role.</vt:lpstr>
      <vt:lpstr>F.A.S.T Time: 2-3 hour window to get clot bursting drug to stand the best chance of full recovery.</vt:lpstr>
      <vt:lpstr>Embolism</vt:lpstr>
      <vt:lpstr>PowerPoint Presentation</vt:lpstr>
      <vt:lpstr>PowerPoint Presentation</vt:lpstr>
      <vt:lpstr>PowerPoint Presentation</vt:lpstr>
      <vt:lpstr>Obesity Is Related to Many Chronic Health Problems</vt:lpstr>
      <vt:lpstr>PowerPoint Presentation</vt:lpstr>
      <vt:lpstr>Americans’ Food Practices are Shifting Dramatically</vt:lpstr>
      <vt:lpstr>PowerPoint Presentation</vt:lpstr>
      <vt:lpstr>Benign / Malignant / Metastasized</vt:lpstr>
      <vt:lpstr>STAGES of CANCER                  Stages of Cancer Stage 1: Small &amp; contained within the organ  Stage 2: Has not started to spread into surrounding tissue, tumor is larger than in stage, &amp; could have spread in the lymph nodes close to the tumor (this depends on type of cancer) Stage 3: Cancer is larger &amp; may have started to spread into surrounding tissues Also, there are cancer cells in the lymph nodes. Stage 4: Has spread from where it started to another body organ. Sometimes doctors use letters A, B or C to further divide the number categories – for example, stage 3B cervical cancer. </vt:lpstr>
      <vt:lpstr>The four different classes cancer can be assigned to:</vt:lpstr>
      <vt:lpstr>Immune System</vt:lpstr>
      <vt:lpstr>Breast Cancer: Sarcoma</vt:lpstr>
      <vt:lpstr>This little girl has Leukemia</vt:lpstr>
      <vt:lpstr>Skin Cancer: Carcinoma</vt:lpstr>
      <vt:lpstr>Skin Cancer Facts</vt:lpstr>
      <vt:lpstr>How does Cancer develop?</vt:lpstr>
      <vt:lpstr>Cancer Risks You Can Control:</vt:lpstr>
      <vt:lpstr>CAUTIONS</vt:lpstr>
      <vt:lpstr>Cancer Treatments</vt:lpstr>
      <vt:lpstr>Cancer Treatments</vt:lpstr>
      <vt:lpstr>PowerPoint Presentation</vt:lpstr>
      <vt:lpstr>PowerPoint Presentation</vt:lpstr>
      <vt:lpstr>Diabetes Facts</vt:lpstr>
      <vt:lpstr>Type 1    Type 2</vt:lpstr>
      <vt:lpstr>The pancreas performs 2 main functions:</vt:lpstr>
      <vt:lpstr>PowerPoint Presentation</vt:lpstr>
      <vt:lpstr>PowerPoint Presentation</vt:lpstr>
      <vt:lpstr>The Dangers of Diabetes….</vt:lpstr>
      <vt:lpstr>Early Symptoms of Diabetes</vt:lpstr>
      <vt:lpstr>Possible long-term effects of Type 2 Diabetes.</vt:lpstr>
    </vt:vector>
  </TitlesOfParts>
  <Company>Anoka-Hennepin ISD#11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Diseases</dc:title>
  <dc:creator>Technology Group</dc:creator>
  <cp:lastModifiedBy>Olson, Christina</cp:lastModifiedBy>
  <cp:revision>44</cp:revision>
  <dcterms:created xsi:type="dcterms:W3CDTF">2003-02-26T21:29:32Z</dcterms:created>
  <dcterms:modified xsi:type="dcterms:W3CDTF">2017-05-04T18:46:38Z</dcterms:modified>
</cp:coreProperties>
</file>